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8" r:id="rId2"/>
    <p:sldId id="257" r:id="rId3"/>
    <p:sldId id="329" r:id="rId4"/>
    <p:sldId id="259" r:id="rId5"/>
    <p:sldId id="315" r:id="rId6"/>
    <p:sldId id="330" r:id="rId7"/>
    <p:sldId id="32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0"/>
    <p:restoredTop sz="80907"/>
  </p:normalViewPr>
  <p:slideViewPr>
    <p:cSldViewPr snapToGrid="0" snapToObjects="1">
      <p:cViewPr>
        <p:scale>
          <a:sx n="99" d="100"/>
          <a:sy n="99" d="100"/>
        </p:scale>
        <p:origin x="91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K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6384D2-99DC-8840-B286-E82361C05C32}" type="datetimeFigureOut">
              <a:rPr lang="en-KE" smtClean="0"/>
              <a:t>28/01/2022</a:t>
            </a:fld>
            <a:endParaRPr lang="en-K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K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K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K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F736B7-2B1F-C445-ACBA-7A1E7E4A1B29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38490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KE" dirty="0"/>
              <a:t>G1P[8] from pre- and post-vaccine periods showed conserved genome constellations, with a single case of</a:t>
            </a:r>
          </a:p>
          <a:p>
            <a:r>
              <a:rPr lang="en-GB" dirty="0"/>
              <a:t>R</a:t>
            </a:r>
            <a:r>
              <a:rPr lang="en-KE" dirty="0"/>
              <a:t>eassortment.</a:t>
            </a:r>
          </a:p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736B7-2B1F-C445-ACBA-7A1E7E4A1B29}" type="slidenum">
              <a:rPr lang="en-KE" smtClean="0"/>
              <a:t>3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1312579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KE" dirty="0"/>
              <a:t>Distinct clusters for the pre- and post-vaccine strains across the genomes. Multiple clusters within the pre-vaccine strains observed in VP7, VP6, NSP1, VP1, VP3, NSP4. </a:t>
            </a:r>
          </a:p>
          <a:p>
            <a:endParaRPr lang="en-KE" dirty="0"/>
          </a:p>
          <a:p>
            <a:r>
              <a:rPr lang="en-KE" dirty="0"/>
              <a:t>Instances of pre-vaccine and post-vaccine strains clustering together.</a:t>
            </a:r>
          </a:p>
          <a:p>
            <a:endParaRPr lang="en-KE" dirty="0"/>
          </a:p>
          <a:p>
            <a:r>
              <a:rPr lang="en-KE" dirty="0"/>
              <a:t>Diverse strains circulating following vaccine implementation.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736B7-2B1F-C445-ACBA-7A1E7E4A1B29}" type="slidenum">
              <a:rPr lang="en-KE" smtClean="0"/>
              <a:t>4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5611588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KE" dirty="0"/>
              <a:t>No amino acid differences at epitope between pre- and post-vaccine strains.</a:t>
            </a:r>
          </a:p>
          <a:p>
            <a:r>
              <a:rPr lang="en-KE" dirty="0"/>
              <a:t>Markable amino acid differencs between vaccine strians and isolated strains.</a:t>
            </a:r>
          </a:p>
          <a:p>
            <a:r>
              <a:rPr lang="en-KE" dirty="0"/>
              <a:t>These amino acids are located and exposed on the external surface of the protein. Whether they play any roles in vaccine-immune pressure requires further evaluation.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736B7-2B1F-C445-ACBA-7A1E7E4A1B29}" type="slidenum">
              <a:rPr lang="en-KE" smtClean="0"/>
              <a:t>5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7982722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F736B7-2B1F-C445-ACBA-7A1E7E4A1B29}" type="slidenum">
              <a:rPr lang="en-KE" smtClean="0"/>
              <a:t>6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3079346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C6A02-66C8-D44F-8E6E-7F3255E8A6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896C9D-88DC-5343-8C1B-34C23BA626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EE6444-19FD-F84D-AA67-91C300EE24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11431-409C-6348-9CA5-8483174890D9}" type="datetimeFigureOut">
              <a:rPr lang="en-US" smtClean="0"/>
              <a:t>1/28/22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C4A684-78AD-A845-B209-7EC47E52F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DF0B3-7969-3544-92F3-CF9616190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458D-6904-4A45-8ACE-31912829B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632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D79A1-161B-C74B-8AD2-B57642798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CE5CAA-74DF-2A43-8EA3-D67C08FBB1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044CE7-8BCB-0949-BECA-61A483FF3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11431-409C-6348-9CA5-8483174890D9}" type="datetimeFigureOut">
              <a:rPr lang="en-US" smtClean="0"/>
              <a:t>1/28/22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E8351-78D5-4F48-A115-919998E99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B4DAE4-7A94-5740-A265-8FBE33C3C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458D-6904-4A45-8ACE-31912829B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98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DBD546-D009-3B46-A257-8666B2CBC6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07EE07-8564-3C4C-B85D-704CF70AB3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E0334-1E84-7640-8E5D-AAB79D912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11431-409C-6348-9CA5-8483174890D9}" type="datetimeFigureOut">
              <a:rPr lang="en-US" smtClean="0"/>
              <a:t>1/28/22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4FBBDB-D865-2A4C-9EDC-EC3C02806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6EAE3-B27E-8147-A865-A2C0A8ED3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458D-6904-4A45-8ACE-31912829B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5561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83546113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79C5FB-5DE2-A642-9A47-FB92DE085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B3BC7-BE71-414C-B39B-314DE39FEE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42B580-77E4-4747-ABC3-057DBF3D3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11431-409C-6348-9CA5-8483174890D9}" type="datetimeFigureOut">
              <a:rPr lang="en-US" smtClean="0"/>
              <a:t>1/28/22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ECB44E-D6AE-A04E-A3F4-F9687CE61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74706-6363-FF41-A858-21812C214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458D-6904-4A45-8ACE-31912829B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98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65A9A-7270-724D-AB24-0220C83B1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F7C184-C822-E24A-9BB9-A3DF31E068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652B1-3514-4A45-B26C-B3C4B96F9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11431-409C-6348-9CA5-8483174890D9}" type="datetimeFigureOut">
              <a:rPr lang="en-US" smtClean="0"/>
              <a:t>1/28/22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21BDD-A0D2-6C43-93F8-D44E14ED2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BB5CB-5B79-854C-97D8-29D557964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458D-6904-4A45-8ACE-31912829B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715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661FB-3163-694C-A0D7-74E9324DB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4CE72-8205-F04D-B4E4-4DACD99FAD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A7A5C4-CAB8-B44C-B314-3235A5BB93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78868F-3533-2941-866E-E8E99473C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11431-409C-6348-9CA5-8483174890D9}" type="datetimeFigureOut">
              <a:rPr lang="en-US" smtClean="0"/>
              <a:t>1/28/22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B980EB-B54A-6040-A6F9-3A94B4EC4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C20B8-A888-B346-8929-BE998BCA9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458D-6904-4A45-8ACE-31912829B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637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DB600-E91D-AD49-8961-4A935158CD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B465F9-2279-0342-8D24-D5F79E0038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3269D1-4155-A641-8527-AD22A4E219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04EB43-F59A-5B4E-AE8F-133F58D538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A7AE93-A554-7549-9E7F-998F519C7B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AE900D-1919-8942-B5D1-641C15ECB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11431-409C-6348-9CA5-8483174890D9}" type="datetimeFigureOut">
              <a:rPr lang="en-US" smtClean="0"/>
              <a:t>1/28/22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E98387-11EE-9640-8853-B039D729C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8C6E2C-2A82-2F44-8CDB-44D3CA1DB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458D-6904-4A45-8ACE-31912829B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997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8C812-67CD-674E-B7AA-C662C6A2F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81F9EB-A137-AF4A-94F7-83F390A30E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11431-409C-6348-9CA5-8483174890D9}" type="datetimeFigureOut">
              <a:rPr lang="en-US" smtClean="0"/>
              <a:t>1/28/22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B128CA-7C94-2441-B1A1-620E76AF4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995DDB-26F7-F249-86F0-7075D1E8E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458D-6904-4A45-8ACE-31912829B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659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9D96B2-978D-B243-BC25-3987531A9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11431-409C-6348-9CA5-8483174890D9}" type="datetimeFigureOut">
              <a:rPr lang="en-US" smtClean="0"/>
              <a:t>1/28/22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8BDB0C-3833-C448-A017-B38165C30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75E120-C6F6-5D41-A36F-1219388E5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458D-6904-4A45-8ACE-31912829B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3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4171D-E052-DE48-A1B4-E4ECE27DF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71BEA-5C3E-524D-A106-22450B5D1A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0CBA65-067A-E146-BEB9-FAAB5057D9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136F93-38BA-C74D-B26E-84417C9EC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11431-409C-6348-9CA5-8483174890D9}" type="datetimeFigureOut">
              <a:rPr lang="en-US" smtClean="0"/>
              <a:t>1/28/22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DE03A7-FD46-5747-B97D-CA15022BC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569384-4902-8B4B-8F79-AFABC815C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458D-6904-4A45-8ACE-31912829B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313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D4395-A161-0A4F-95DE-60F7B916A2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605951-421A-364D-A008-3358320C4D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85E05A-EC1E-C64D-8935-BC7BC27FD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940DFD-8B57-5943-97F6-0B59CC5AB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11431-409C-6348-9CA5-8483174890D9}" type="datetimeFigureOut">
              <a:rPr lang="en-US" smtClean="0"/>
              <a:t>1/28/22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70ECD7-784F-1C4F-95DA-8B29E4CF4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013B7-FD5D-5A45-93CA-FE01865D0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458D-6904-4A45-8ACE-31912829B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53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821D0C-3C40-954B-9A0C-30259FF73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F56C72-F8FF-AA4D-AD3B-99849D088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24160-F163-E14F-A6DF-2E0AF452B0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11431-409C-6348-9CA5-8483174890D9}" type="datetimeFigureOut">
              <a:rPr lang="en-US" smtClean="0"/>
              <a:t>1/28/22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60F1EB-AC78-0043-AB14-685313013C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EF2C14-1B37-C741-BE45-F1D0EA56C3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15458D-6904-4A45-8ACE-31912829BC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680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E5FF5D-311C-6C43-9CF3-116C28722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204810"/>
            <a:ext cx="10515600" cy="1325563"/>
          </a:xfrm>
        </p:spPr>
        <p:txBody>
          <a:bodyPr/>
          <a:lstStyle/>
          <a:p>
            <a:pPr algn="ctr"/>
            <a:r>
              <a:rPr lang="en-KE" dirty="0"/>
              <a:t>G1P[8] complete genome analysis</a:t>
            </a:r>
          </a:p>
        </p:txBody>
      </p:sp>
    </p:spTree>
    <p:extLst>
      <p:ext uri="{BB962C8B-B14F-4D97-AF65-F5344CB8AC3E}">
        <p14:creationId xmlns:p14="http://schemas.microsoft.com/office/powerpoint/2010/main" val="612787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3B907B8B-4117-B149-BA0F-1F6205564516}"/>
              </a:ext>
            </a:extLst>
          </p:cNvPr>
          <p:cNvGrpSpPr/>
          <p:nvPr/>
        </p:nvGrpSpPr>
        <p:grpSpPr>
          <a:xfrm>
            <a:off x="3026229" y="1948542"/>
            <a:ext cx="6934198" cy="4268149"/>
            <a:chOff x="1208314" y="180198"/>
            <a:chExt cx="9078680" cy="6635498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5CAA486-6289-4F4F-B225-49DC045C5141}"/>
                </a:ext>
              </a:extLst>
            </p:cNvPr>
            <p:cNvSpPr txBox="1"/>
            <p:nvPr/>
          </p:nvSpPr>
          <p:spPr>
            <a:xfrm>
              <a:off x="1208314" y="180198"/>
              <a:ext cx="4464000" cy="4306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Total admissions, (2012-2019), </a:t>
              </a:r>
              <a:r>
                <a:rPr lang="en-US" sz="1200" b="1" dirty="0"/>
                <a:t>n=2001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06A5F2F-1BA0-8945-9923-D92B28E1E4F4}"/>
                </a:ext>
              </a:extLst>
            </p:cNvPr>
            <p:cNvSpPr txBox="1"/>
            <p:nvPr/>
          </p:nvSpPr>
          <p:spPr>
            <a:xfrm>
              <a:off x="1208314" y="1168175"/>
              <a:ext cx="4464000" cy="4306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Consented &amp; stool obtained, </a:t>
              </a:r>
              <a:r>
                <a:rPr lang="en-US" sz="1200" b="1" dirty="0"/>
                <a:t>n=1969, 98.4%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5FAF4FF-43F8-7A41-97E3-C8B9E2CC0FD8}"/>
                </a:ext>
              </a:extLst>
            </p:cNvPr>
            <p:cNvSpPr txBox="1"/>
            <p:nvPr/>
          </p:nvSpPr>
          <p:spPr>
            <a:xfrm>
              <a:off x="1208314" y="2156152"/>
              <a:ext cx="4464000" cy="4306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RVA positives, </a:t>
              </a:r>
              <a:r>
                <a:rPr lang="en-US" sz="1200" b="1" dirty="0"/>
                <a:t>n=415, 21.1%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5439932-0B25-5747-93B4-C69621200D5C}"/>
                </a:ext>
              </a:extLst>
            </p:cNvPr>
            <p:cNvSpPr txBox="1"/>
            <p:nvPr/>
          </p:nvSpPr>
          <p:spPr>
            <a:xfrm>
              <a:off x="1208314" y="3144129"/>
              <a:ext cx="4464000" cy="71773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Successfully GP typed, </a:t>
              </a:r>
              <a:r>
                <a:rPr lang="en-US" sz="1200" b="1" dirty="0"/>
                <a:t>n=346, 83.4%</a:t>
              </a:r>
            </a:p>
            <a:p>
              <a:pPr algn="ctr"/>
              <a:r>
                <a:rPr lang="en-US" sz="1200" b="1" dirty="0"/>
                <a:t>G1P[8], n=172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59478EE-618D-1049-8829-44B48141CBBB}"/>
                </a:ext>
              </a:extLst>
            </p:cNvPr>
            <p:cNvSpPr txBox="1"/>
            <p:nvPr/>
          </p:nvSpPr>
          <p:spPr>
            <a:xfrm>
              <a:off x="1208314" y="4409105"/>
              <a:ext cx="4464000" cy="4306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Full genome sequencing, </a:t>
              </a:r>
              <a:r>
                <a:rPr lang="en-US" sz="1200" b="1" dirty="0"/>
                <a:t>n=393, 94.6%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E796172-644B-AC42-A561-5CD19789DAF4}"/>
                </a:ext>
              </a:extLst>
            </p:cNvPr>
            <p:cNvSpPr txBox="1"/>
            <p:nvPr/>
          </p:nvSpPr>
          <p:spPr>
            <a:xfrm>
              <a:off x="1208314" y="5397082"/>
              <a:ext cx="4464000" cy="4306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Assembled and genotyped, </a:t>
              </a:r>
              <a:r>
                <a:rPr lang="en-US" sz="1200" b="1" dirty="0"/>
                <a:t>n=336, 85.5%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D6377F0-7CD0-9048-BAB6-4D8E24676509}"/>
                </a:ext>
              </a:extLst>
            </p:cNvPr>
            <p:cNvSpPr txBox="1"/>
            <p:nvPr/>
          </p:nvSpPr>
          <p:spPr>
            <a:xfrm>
              <a:off x="1208314" y="6385058"/>
              <a:ext cx="4464000" cy="4306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G1P[8] genomes, </a:t>
              </a:r>
              <a:r>
                <a:rPr lang="en-US" sz="1200" b="1" dirty="0"/>
                <a:t>n=171, 50.8%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2738DE94-9D27-584D-805E-31ACCF1116EB}"/>
                </a:ext>
              </a:extLst>
            </p:cNvPr>
            <p:cNvCxnSpPr/>
            <p:nvPr/>
          </p:nvCxnSpPr>
          <p:spPr>
            <a:xfrm>
              <a:off x="3265717" y="626121"/>
              <a:ext cx="0" cy="435430"/>
            </a:xfrm>
            <a:prstGeom prst="straightConnector1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AC6C43CB-A3FB-B34F-B389-D80227181965}"/>
                </a:ext>
              </a:extLst>
            </p:cNvPr>
            <p:cNvCxnSpPr/>
            <p:nvPr/>
          </p:nvCxnSpPr>
          <p:spPr>
            <a:xfrm>
              <a:off x="3265717" y="1666292"/>
              <a:ext cx="0" cy="435430"/>
            </a:xfrm>
            <a:prstGeom prst="straightConnector1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6C2AE54-E69C-8745-859F-03AD402365A8}"/>
                </a:ext>
              </a:extLst>
            </p:cNvPr>
            <p:cNvCxnSpPr/>
            <p:nvPr/>
          </p:nvCxnSpPr>
          <p:spPr>
            <a:xfrm>
              <a:off x="3265717" y="2624236"/>
              <a:ext cx="0" cy="435430"/>
            </a:xfrm>
            <a:prstGeom prst="straightConnector1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DBA80B29-A8FA-F84D-8622-D679D7B88B7F}"/>
                </a:ext>
              </a:extLst>
            </p:cNvPr>
            <p:cNvCxnSpPr/>
            <p:nvPr/>
          </p:nvCxnSpPr>
          <p:spPr>
            <a:xfrm>
              <a:off x="3265717" y="3886979"/>
              <a:ext cx="0" cy="435430"/>
            </a:xfrm>
            <a:prstGeom prst="straightConnector1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123DADD2-7489-254A-BEF0-F0ACEF853677}"/>
                </a:ext>
              </a:extLst>
            </p:cNvPr>
            <p:cNvCxnSpPr/>
            <p:nvPr/>
          </p:nvCxnSpPr>
          <p:spPr>
            <a:xfrm>
              <a:off x="3265717" y="4907222"/>
              <a:ext cx="0" cy="435430"/>
            </a:xfrm>
            <a:prstGeom prst="straightConnector1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2DAE2127-3D0C-EA4E-A869-0A54279AC666}"/>
                </a:ext>
              </a:extLst>
            </p:cNvPr>
            <p:cNvCxnSpPr/>
            <p:nvPr/>
          </p:nvCxnSpPr>
          <p:spPr>
            <a:xfrm>
              <a:off x="3265717" y="5895198"/>
              <a:ext cx="0" cy="435430"/>
            </a:xfrm>
            <a:prstGeom prst="straightConnector1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3AC6CB8B-A255-6843-90E6-4337BC7677CB}"/>
                </a:ext>
              </a:extLst>
            </p:cNvPr>
            <p:cNvCxnSpPr>
              <a:cxnSpLocks/>
              <a:endCxn id="21" idx="1"/>
            </p:cNvCxnSpPr>
            <p:nvPr/>
          </p:nvCxnSpPr>
          <p:spPr>
            <a:xfrm>
              <a:off x="4659089" y="822454"/>
              <a:ext cx="1393366" cy="0"/>
            </a:xfrm>
            <a:prstGeom prst="straightConnector1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B4A4575-56B3-6E40-A0AF-A981C3EB4FAD}"/>
                </a:ext>
              </a:extLst>
            </p:cNvPr>
            <p:cNvSpPr txBox="1"/>
            <p:nvPr/>
          </p:nvSpPr>
          <p:spPr>
            <a:xfrm>
              <a:off x="6052455" y="659560"/>
              <a:ext cx="4223663" cy="4306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Not consented, </a:t>
              </a:r>
              <a:r>
                <a:rPr lang="en-US" sz="1200" b="1" dirty="0"/>
                <a:t>n=32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E4DD2CB6-7690-0949-A6DC-BB980E80405E}"/>
                </a:ext>
              </a:extLst>
            </p:cNvPr>
            <p:cNvSpPr txBox="1"/>
            <p:nvPr/>
          </p:nvSpPr>
          <p:spPr>
            <a:xfrm>
              <a:off x="6052455" y="1731078"/>
              <a:ext cx="4223663" cy="4306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Not tested/RVA negative, </a:t>
              </a:r>
              <a:r>
                <a:rPr lang="en-US" sz="1200" b="1" dirty="0"/>
                <a:t>n=1554</a:t>
              </a: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C433844-DFE6-514C-88A6-3CF524398965}"/>
                </a:ext>
              </a:extLst>
            </p:cNvPr>
            <p:cNvCxnSpPr>
              <a:cxnSpLocks/>
            </p:cNvCxnSpPr>
            <p:nvPr/>
          </p:nvCxnSpPr>
          <p:spPr>
            <a:xfrm>
              <a:off x="4659088" y="1921911"/>
              <a:ext cx="1393368" cy="0"/>
            </a:xfrm>
            <a:prstGeom prst="straightConnector1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E29EE3F-0AE5-A44C-BA24-25D1EDB20FF9}"/>
                </a:ext>
              </a:extLst>
            </p:cNvPr>
            <p:cNvSpPr txBox="1"/>
            <p:nvPr/>
          </p:nvSpPr>
          <p:spPr>
            <a:xfrm>
              <a:off x="6063327" y="2657285"/>
              <a:ext cx="4223667" cy="4306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Partially typed/Failed sequencing, </a:t>
              </a:r>
              <a:r>
                <a:rPr lang="en-US" sz="1200" b="1" dirty="0"/>
                <a:t>n=69</a:t>
              </a:r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768586AB-D0CB-BE49-90EF-9ABF4F9ACD42}"/>
                </a:ext>
              </a:extLst>
            </p:cNvPr>
            <p:cNvCxnSpPr>
              <a:cxnSpLocks/>
            </p:cNvCxnSpPr>
            <p:nvPr/>
          </p:nvCxnSpPr>
          <p:spPr>
            <a:xfrm>
              <a:off x="4659088" y="2868968"/>
              <a:ext cx="1393368" cy="0"/>
            </a:xfrm>
            <a:prstGeom prst="straightConnector1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6061FA7-15EF-F14C-AF3E-8B5023761EA8}"/>
                </a:ext>
              </a:extLst>
            </p:cNvPr>
            <p:cNvSpPr txBox="1"/>
            <p:nvPr/>
          </p:nvSpPr>
          <p:spPr>
            <a:xfrm>
              <a:off x="6052455" y="3880954"/>
              <a:ext cx="4223667" cy="4306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Preselected from total positives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D477E8A2-7FB8-7742-A261-864AA1A31FF2}"/>
                </a:ext>
              </a:extLst>
            </p:cNvPr>
            <p:cNvCxnSpPr>
              <a:cxnSpLocks/>
            </p:cNvCxnSpPr>
            <p:nvPr/>
          </p:nvCxnSpPr>
          <p:spPr>
            <a:xfrm>
              <a:off x="4659088" y="4072425"/>
              <a:ext cx="1393368" cy="0"/>
            </a:xfrm>
            <a:prstGeom prst="straightConnector1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B26A15E-B1D2-604F-921D-FA5B36973F18}"/>
                </a:ext>
              </a:extLst>
            </p:cNvPr>
            <p:cNvSpPr txBox="1"/>
            <p:nvPr/>
          </p:nvSpPr>
          <p:spPr>
            <a:xfrm>
              <a:off x="6063327" y="4901977"/>
              <a:ext cx="4223667" cy="4306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Failed genome assembly, </a:t>
              </a:r>
              <a:r>
                <a:rPr lang="en-US" sz="1200" b="1" dirty="0"/>
                <a:t>n=57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91A88AC1-8C1B-524B-AAC7-ACD0B30080C1}"/>
                </a:ext>
              </a:extLst>
            </p:cNvPr>
            <p:cNvCxnSpPr>
              <a:cxnSpLocks/>
            </p:cNvCxnSpPr>
            <p:nvPr/>
          </p:nvCxnSpPr>
          <p:spPr>
            <a:xfrm>
              <a:off x="4659088" y="5124937"/>
              <a:ext cx="1393368" cy="0"/>
            </a:xfrm>
            <a:prstGeom prst="straightConnector1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37BBBE4-6A95-8B4B-9F9E-C20445413966}"/>
                </a:ext>
              </a:extLst>
            </p:cNvPr>
            <p:cNvSpPr txBox="1"/>
            <p:nvPr/>
          </p:nvSpPr>
          <p:spPr>
            <a:xfrm>
              <a:off x="6063327" y="5922998"/>
              <a:ext cx="4223667" cy="43063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Non-G1P[8] genomes, </a:t>
              </a:r>
              <a:r>
                <a:rPr lang="en-US" sz="1200" b="1" dirty="0"/>
                <a:t>n=165</a:t>
              </a: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C3364EE5-3272-5949-B0C2-BCB8EFF7B738}"/>
                </a:ext>
              </a:extLst>
            </p:cNvPr>
            <p:cNvCxnSpPr>
              <a:cxnSpLocks/>
            </p:cNvCxnSpPr>
            <p:nvPr/>
          </p:nvCxnSpPr>
          <p:spPr>
            <a:xfrm>
              <a:off x="4659088" y="6107664"/>
              <a:ext cx="1393368" cy="0"/>
            </a:xfrm>
            <a:prstGeom prst="straightConnector1">
              <a:avLst/>
            </a:prstGeom>
            <a:ln>
              <a:solidFill>
                <a:schemeClr val="tx1">
                  <a:lumMod val="95000"/>
                  <a:lumOff val="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ACBE7CE-6326-3945-956B-2A6454AF9DCE}"/>
              </a:ext>
            </a:extLst>
          </p:cNvPr>
          <p:cNvSpPr txBox="1"/>
          <p:nvPr/>
        </p:nvSpPr>
        <p:spPr>
          <a:xfrm>
            <a:off x="3790829" y="794650"/>
            <a:ext cx="2644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KE" dirty="0"/>
              <a:t>Sampling G1P[8] genomes</a:t>
            </a:r>
          </a:p>
        </p:txBody>
      </p:sp>
    </p:spTree>
    <p:extLst>
      <p:ext uri="{BB962C8B-B14F-4D97-AF65-F5344CB8AC3E}">
        <p14:creationId xmlns:p14="http://schemas.microsoft.com/office/powerpoint/2010/main" val="2024238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C51FFFF-087F-654D-9E9B-5111F698E6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5502824"/>
              </p:ext>
            </p:extLst>
          </p:nvPr>
        </p:nvGraphicFramePr>
        <p:xfrm>
          <a:off x="1879742" y="1583850"/>
          <a:ext cx="8424000" cy="331817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48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64800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372124">
                <a:tc>
                  <a:txBody>
                    <a:bodyPr/>
                    <a:lstStyle/>
                    <a:p>
                      <a:pPr algn="ctr" fontAlgn="ctr"/>
                      <a:endParaRPr lang="en-GB" sz="17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700" b="1" u="none" strike="noStrike">
                          <a:effectLst/>
                        </a:rPr>
                        <a:t>VP7</a:t>
                      </a:r>
                      <a:endParaRPr lang="en-GB" sz="17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700" b="1" u="none" strike="noStrike">
                          <a:effectLst/>
                        </a:rPr>
                        <a:t>VP4</a:t>
                      </a:r>
                      <a:endParaRPr lang="en-GB" sz="17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700" b="1" u="none" strike="noStrike">
                          <a:effectLst/>
                        </a:rPr>
                        <a:t>VP6</a:t>
                      </a:r>
                      <a:endParaRPr lang="en-GB" sz="17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700" b="1" u="none" strike="noStrike">
                          <a:effectLst/>
                        </a:rPr>
                        <a:t>VP1</a:t>
                      </a:r>
                      <a:endParaRPr lang="en-GB" sz="17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700" b="1" u="none" strike="noStrike">
                          <a:effectLst/>
                        </a:rPr>
                        <a:t>VP2</a:t>
                      </a:r>
                      <a:endParaRPr lang="en-GB" sz="17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700" b="1" u="none" strike="noStrike">
                          <a:effectLst/>
                        </a:rPr>
                        <a:t>VP3</a:t>
                      </a:r>
                      <a:endParaRPr lang="en-GB" sz="17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700" b="1" u="none" strike="noStrike">
                          <a:effectLst/>
                        </a:rPr>
                        <a:t>NSP1</a:t>
                      </a:r>
                      <a:endParaRPr lang="en-GB" sz="17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700" b="1" u="none" strike="noStrike">
                          <a:effectLst/>
                        </a:rPr>
                        <a:t>NSP2</a:t>
                      </a:r>
                      <a:endParaRPr lang="en-GB" sz="17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700" b="1" u="none" strike="noStrike">
                          <a:effectLst/>
                        </a:rPr>
                        <a:t>NSP3</a:t>
                      </a:r>
                      <a:endParaRPr lang="en-GB" sz="17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700" b="1" u="none" strike="noStrike">
                          <a:effectLst/>
                        </a:rPr>
                        <a:t>NSP4</a:t>
                      </a:r>
                      <a:endParaRPr lang="en-GB" sz="17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700" b="1" u="none" strike="noStrike">
                          <a:effectLst/>
                        </a:rPr>
                        <a:t>NSP5</a:t>
                      </a:r>
                      <a:endParaRPr lang="en-GB" sz="17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700" b="1" i="0" u="none" strike="noStrike" dirty="0">
                          <a:effectLst/>
                          <a:latin typeface="Arial" panose="020B0604020202020204" pitchFamily="34" charset="0"/>
                        </a:rPr>
                        <a:t>Total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2124">
                <a:tc rowSpan="4">
                  <a:txBody>
                    <a:bodyPr/>
                    <a:lstStyle/>
                    <a:p>
                      <a:pPr algn="ctr" fontAlgn="b"/>
                      <a:r>
                        <a:rPr lang="en-GB" sz="1700" b="0" i="0" u="none" strike="noStrike" dirty="0">
                          <a:effectLst/>
                          <a:latin typeface="Arial" panose="020B0604020202020204" pitchFamily="34" charset="0"/>
                        </a:rPr>
                        <a:t>Pre-vaccine</a:t>
                      </a:r>
                    </a:p>
                  </a:txBody>
                  <a:tcPr marL="0" marR="0" marT="0" marB="0" vert="vert27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G1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P[8]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I1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R1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C1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M1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A1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N1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T1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E1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H1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b="0" i="0" u="none" strike="noStrike" dirty="0">
                          <a:effectLst/>
                          <a:latin typeface="Arial" panose="020B0604020202020204" pitchFamily="34" charset="0"/>
                        </a:rPr>
                        <a:t>92</a:t>
                      </a: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2124">
                <a:tc vMerge="1">
                  <a:txBody>
                    <a:bodyPr/>
                    <a:lstStyle/>
                    <a:p>
                      <a:pPr algn="ctr" fontAlgn="b"/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G1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P[8]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I1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R1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C1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M1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A1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N1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T1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Ex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Hx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b="0" i="0" u="none" strike="noStrike" dirty="0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2124">
                <a:tc vMerge="1">
                  <a:txBody>
                    <a:bodyPr/>
                    <a:lstStyle/>
                    <a:p>
                      <a:pPr algn="ctr" fontAlgn="b"/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G1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P[8]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I1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R1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C1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M1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A1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 err="1">
                          <a:effectLst/>
                        </a:rPr>
                        <a:t>Nx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T1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Ex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H1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b="0" i="0" u="none" strike="noStrike" dirty="0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1184">
                <a:tc vMerge="1">
                  <a:txBody>
                    <a:bodyPr/>
                    <a:lstStyle/>
                    <a:p>
                      <a:pPr algn="ctr" fontAlgn="b"/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G1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P[8]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I1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R1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C1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M1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A1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N1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T1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Ex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H1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b="0" i="0" u="none" strike="noStrike" dirty="0"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0" marR="0" marT="0" marB="0" anchor="ctr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2124">
                <a:tc rowSpan="4"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700" b="0" i="0" u="none" strike="noStrike" dirty="0">
                          <a:effectLst/>
                          <a:latin typeface="Arial" panose="020B0604020202020204" pitchFamily="34" charset="0"/>
                        </a:rPr>
                        <a:t>Post-vaccine</a:t>
                      </a:r>
                    </a:p>
                  </a:txBody>
                  <a:tcPr marL="0" marR="0" marT="0" marB="0" vert="vert27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G1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P[8]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I1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R1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C1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M1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A1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N1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T1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E1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H1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b="0" i="0" u="none" strike="noStrike" dirty="0">
                          <a:effectLst/>
                          <a:latin typeface="Arial" panose="020B0604020202020204" pitchFamily="34" charset="0"/>
                        </a:rPr>
                        <a:t>71</a:t>
                      </a: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2124">
                <a:tc vMerge="1">
                  <a:txBody>
                    <a:bodyPr/>
                    <a:lstStyle/>
                    <a:p>
                      <a:pPr algn="ctr" fontAlgn="b"/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G1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P[8]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I1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Rx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C1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M1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A1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N1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T1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E1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H1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b="0" i="0" u="none" strike="noStrike" dirty="0"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2124">
                <a:tc vMerge="1">
                  <a:txBody>
                    <a:bodyPr/>
                    <a:lstStyle/>
                    <a:p>
                      <a:pPr algn="ctr" fontAlgn="b"/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G1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P[8]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I1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R1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 err="1">
                          <a:effectLst/>
                        </a:rPr>
                        <a:t>Cx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M1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A1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N1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T1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E1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>
                          <a:effectLst/>
                        </a:rPr>
                        <a:t>H1</a:t>
                      </a:r>
                      <a:endParaRPr lang="en-GB" sz="17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b="0" i="0" u="none" strike="noStrike" dirty="0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2124">
                <a:tc vMerge="1">
                  <a:txBody>
                    <a:bodyPr/>
                    <a:lstStyle/>
                    <a:p>
                      <a:pPr algn="ctr" fontAlgn="b"/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G1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P[8]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I1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R1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C1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M1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A1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N1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T6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E1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u="none" strike="noStrike" dirty="0">
                          <a:effectLst/>
                        </a:rPr>
                        <a:t>H1</a:t>
                      </a:r>
                      <a:endParaRPr lang="en-GB" sz="17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700" b="0" i="0" u="none" strike="noStrike" dirty="0">
                          <a:effectLst/>
                          <a:latin typeface="Arial" panose="020B0604020202020204" pitchFamily="34" charset="0"/>
                        </a:rPr>
                        <a:t>1</a:t>
                      </a:r>
                    </a:p>
                  </a:txBody>
                  <a:tcPr marL="0" marR="0" marT="0" marB="0" anchor="ctr">
                    <a:solidFill>
                      <a:srgbClr val="F5AB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6" name="Title 1">
            <a:extLst>
              <a:ext uri="{FF2B5EF4-FFF2-40B4-BE49-F238E27FC236}">
                <a16:creationId xmlns:a16="http://schemas.microsoft.com/office/drawing/2014/main" id="{60D28265-7513-684F-ACAF-1B4B38B865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7060" y="208530"/>
            <a:ext cx="3460564" cy="57785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 eaLnBrk="1" hangingPunct="1">
              <a:defRPr/>
            </a:pPr>
            <a:r>
              <a:rPr lang="en-KE" altLang="en-KE" sz="2400" dirty="0">
                <a:latin typeface="+mn-lt"/>
              </a:rPr>
              <a:t>Genome Constellation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84D6C28-33EA-474D-B6E0-2F15DDB8A20D}"/>
              </a:ext>
            </a:extLst>
          </p:cNvPr>
          <p:cNvCxnSpPr>
            <a:cxnSpLocks/>
          </p:cNvCxnSpPr>
          <p:nvPr/>
        </p:nvCxnSpPr>
        <p:spPr>
          <a:xfrm>
            <a:off x="2" y="707571"/>
            <a:ext cx="121834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E23BEA4-BBD0-B044-9100-3FA5B2C77A39}"/>
              </a:ext>
            </a:extLst>
          </p:cNvPr>
          <p:cNvSpPr txBox="1"/>
          <p:nvPr/>
        </p:nvSpPr>
        <p:spPr>
          <a:xfrm>
            <a:off x="1962757" y="4966373"/>
            <a:ext cx="45928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X</a:t>
            </a:r>
            <a:r>
              <a:rPr lang="en-KE" sz="1400" dirty="0"/>
              <a:t> – undetermined genotypes, due to failed segment assemly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FC9208A-C45E-2C45-8682-D75E4C31A13A}"/>
              </a:ext>
            </a:extLst>
          </p:cNvPr>
          <p:cNvCxnSpPr>
            <a:cxnSpLocks/>
          </p:cNvCxnSpPr>
          <p:nvPr/>
        </p:nvCxnSpPr>
        <p:spPr>
          <a:xfrm>
            <a:off x="2" y="707571"/>
            <a:ext cx="121834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29A3B5E2-1E1C-A549-A4CD-C99C09547C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7059" y="208530"/>
            <a:ext cx="4182289" cy="57785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 eaLnBrk="1" hangingPunct="1">
              <a:defRPr/>
            </a:pPr>
            <a:r>
              <a:rPr lang="en-KE" altLang="en-KE" sz="2800" dirty="0">
                <a:latin typeface="+mn-lt"/>
              </a:rPr>
              <a:t>Clustering</a:t>
            </a:r>
            <a:r>
              <a:rPr lang="en-US" altLang="en-KE" sz="2800" dirty="0">
                <a:latin typeface="+mn-lt"/>
              </a:rPr>
              <a:t> Pattern</a:t>
            </a:r>
            <a:endParaRPr lang="en-KE" altLang="en-KE" sz="2800" dirty="0">
              <a:latin typeface="+mn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CD068A-811C-534A-BF93-43E9CD5039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1077686"/>
            <a:ext cx="5457203" cy="54572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B9AFC7-851A-D445-9EE2-D3CF9196AE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1742" y="1034145"/>
            <a:ext cx="5457600" cy="54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272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FD908B1-A22E-144C-B650-9D0EE8B4D866}"/>
              </a:ext>
            </a:extLst>
          </p:cNvPr>
          <p:cNvCxnSpPr>
            <a:cxnSpLocks/>
          </p:cNvCxnSpPr>
          <p:nvPr/>
        </p:nvCxnSpPr>
        <p:spPr>
          <a:xfrm>
            <a:off x="2" y="707571"/>
            <a:ext cx="121834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38007776-03EE-DA46-A1AE-6F513CF9DB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04"/>
          <a:stretch/>
        </p:blipFill>
        <p:spPr>
          <a:xfrm>
            <a:off x="1249679" y="1310190"/>
            <a:ext cx="10573831" cy="523657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E1CACBD-22DA-5F40-9DE8-B35177AFAC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7060" y="208530"/>
            <a:ext cx="4482540" cy="57785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 eaLnBrk="1" hangingPunct="1">
              <a:defRPr/>
            </a:pPr>
            <a:r>
              <a:rPr lang="en-KE" altLang="en-KE" sz="2800" dirty="0">
                <a:latin typeface="+mn-lt"/>
              </a:rPr>
              <a:t>Vaccine Epitopes (VP7)</a:t>
            </a:r>
          </a:p>
        </p:txBody>
      </p:sp>
    </p:spTree>
    <p:extLst>
      <p:ext uri="{BB962C8B-B14F-4D97-AF65-F5344CB8AC3E}">
        <p14:creationId xmlns:p14="http://schemas.microsoft.com/office/powerpoint/2010/main" val="602843796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E52609D-D4BC-A04A-8A76-8CD0D337E5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887" y="996287"/>
            <a:ext cx="7324370" cy="5157834"/>
          </a:xfrm>
          <a:prstGeom prst="rect">
            <a:avLst/>
          </a:prstGeom>
        </p:spPr>
      </p:pic>
      <p:sp>
        <p:nvSpPr>
          <p:cNvPr id="8" name="TextBox 12">
            <a:extLst>
              <a:ext uri="{FF2B5EF4-FFF2-40B4-BE49-F238E27FC236}">
                <a16:creationId xmlns:a16="http://schemas.microsoft.com/office/drawing/2014/main" id="{58602AD6-3256-204F-BABB-E56248F722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736" y="1884433"/>
            <a:ext cx="6183526" cy="1938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342900" indent="-342900">
              <a:lnSpc>
                <a:spcPct val="100000"/>
              </a:lnSpc>
              <a:spcBef>
                <a:spcPct val="0"/>
              </a:spcBef>
            </a:pPr>
            <a:r>
              <a:rPr lang="en-US" sz="2000" dirty="0"/>
              <a:t>Distinct clustering of pre-and post-vaccine strains</a:t>
            </a:r>
          </a:p>
          <a:p>
            <a:pPr marL="342900" indent="-342900">
              <a:lnSpc>
                <a:spcPct val="100000"/>
              </a:lnSpc>
              <a:spcBef>
                <a:spcPct val="0"/>
              </a:spcBef>
            </a:pPr>
            <a:endParaRPr lang="en-US" sz="2000" dirty="0"/>
          </a:p>
          <a:p>
            <a:pPr marL="342900" indent="-342900">
              <a:lnSpc>
                <a:spcPct val="100000"/>
              </a:lnSpc>
              <a:spcBef>
                <a:spcPct val="0"/>
              </a:spcBef>
            </a:pPr>
            <a:r>
              <a:rPr lang="en-US" sz="2000" dirty="0"/>
              <a:t>Evolutionary rate of 9.774 x 10</a:t>
            </a:r>
            <a:r>
              <a:rPr lang="en-US" sz="2000" baseline="30000" dirty="0"/>
              <a:t>-4 </a:t>
            </a:r>
            <a:r>
              <a:rPr lang="en-US" sz="2000" dirty="0"/>
              <a:t>(n/s/y)</a:t>
            </a:r>
            <a:r>
              <a:rPr lang="en-KE" sz="2000" dirty="0"/>
              <a:t> </a:t>
            </a:r>
          </a:p>
          <a:p>
            <a:pPr marL="342900" indent="-342900">
              <a:lnSpc>
                <a:spcPct val="100000"/>
              </a:lnSpc>
              <a:spcBef>
                <a:spcPct val="0"/>
              </a:spcBef>
            </a:pPr>
            <a:endParaRPr lang="en-KE" altLang="en-KE" sz="2000" i="1" dirty="0"/>
          </a:p>
          <a:p>
            <a:pPr marL="342900" indent="-342900">
              <a:lnSpc>
                <a:spcPct val="100000"/>
              </a:lnSpc>
              <a:spcBef>
                <a:spcPct val="0"/>
              </a:spcBef>
            </a:pPr>
            <a:r>
              <a:rPr lang="en-KE" altLang="en-KE" sz="2000" dirty="0"/>
              <a:t>Divergence between pre- and post occur</a:t>
            </a:r>
            <a:r>
              <a:rPr lang="en-GB" altLang="en-KE" sz="2000" dirty="0"/>
              <a:t>r</a:t>
            </a:r>
            <a:r>
              <a:rPr lang="en-KE" altLang="en-KE" sz="2000" dirty="0"/>
              <a:t>ed before vaccine implimantation </a:t>
            </a:r>
            <a:r>
              <a:rPr lang="en-KE" altLang="en-KE" sz="1800" dirty="0"/>
              <a:t>(</a:t>
            </a:r>
            <a:r>
              <a:rPr lang="en-US" sz="1800" dirty="0"/>
              <a:t>1987.019</a:t>
            </a:r>
            <a:r>
              <a:rPr lang="en-KE" sz="1800" dirty="0"/>
              <a:t>)</a:t>
            </a:r>
            <a:endParaRPr lang="en-KE" altLang="en-KE" sz="1800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46E8F39-499A-0B4B-81A3-67B3C7819519}"/>
              </a:ext>
            </a:extLst>
          </p:cNvPr>
          <p:cNvCxnSpPr>
            <a:cxnSpLocks/>
          </p:cNvCxnSpPr>
          <p:nvPr/>
        </p:nvCxnSpPr>
        <p:spPr>
          <a:xfrm>
            <a:off x="2" y="707571"/>
            <a:ext cx="121834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609EBF2C-32A1-7A42-BB77-B7998598A4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7060" y="208530"/>
            <a:ext cx="4071060" cy="495328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2pPr>
            <a:lvl3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3pPr>
            <a:lvl4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4pPr>
            <a:lvl5pPr algn="l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5pPr>
            <a:lvl6pPr marL="4572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6pPr>
            <a:lvl7pPr marL="9144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7pPr>
            <a:lvl8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8pPr>
            <a:lvl9pPr marL="1828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 Light" panose="020F0302020204030204" pitchFamily="34" charset="0"/>
              </a:defRPr>
            </a:lvl9pPr>
          </a:lstStyle>
          <a:p>
            <a:pPr algn="ctr" eaLnBrk="1" hangingPunct="1">
              <a:defRPr/>
            </a:pPr>
            <a:r>
              <a:rPr lang="en-KE" altLang="en-KE" sz="2800">
                <a:latin typeface="+mn-lt"/>
              </a:rPr>
              <a:t>Time</a:t>
            </a:r>
            <a:r>
              <a:rPr lang="en-US" altLang="en-KE" sz="2800" dirty="0">
                <a:latin typeface="+mn-lt"/>
              </a:rPr>
              <a:t>-</a:t>
            </a:r>
            <a:r>
              <a:rPr lang="en-KE" altLang="en-KE" sz="2800">
                <a:latin typeface="+mn-lt"/>
              </a:rPr>
              <a:t>scaled Analysis</a:t>
            </a:r>
            <a:r>
              <a:rPr lang="en-US" altLang="en-KE" sz="2800" dirty="0">
                <a:latin typeface="+mn-lt"/>
              </a:rPr>
              <a:t> (VP7)</a:t>
            </a:r>
            <a:endParaRPr lang="en-KE" altLang="en-KE" sz="2800" dirty="0">
              <a:latin typeface="+mn-lt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A83EB11-A967-F74A-B333-7103D7661A8A}"/>
              </a:ext>
            </a:extLst>
          </p:cNvPr>
          <p:cNvCxnSpPr>
            <a:cxnSpLocks/>
          </p:cNvCxnSpPr>
          <p:nvPr/>
        </p:nvCxnSpPr>
        <p:spPr>
          <a:xfrm>
            <a:off x="7650480" y="3581400"/>
            <a:ext cx="167640" cy="2420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8925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FD908B1-A22E-144C-B650-9D0EE8B4D866}"/>
              </a:ext>
            </a:extLst>
          </p:cNvPr>
          <p:cNvCxnSpPr>
            <a:cxnSpLocks/>
          </p:cNvCxnSpPr>
          <p:nvPr/>
        </p:nvCxnSpPr>
        <p:spPr>
          <a:xfrm>
            <a:off x="2" y="707571"/>
            <a:ext cx="1218348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F8B5EF14-8B02-264C-83F8-E4D0A8AC2A21}"/>
              </a:ext>
            </a:extLst>
          </p:cNvPr>
          <p:cNvSpPr txBox="1"/>
          <p:nvPr/>
        </p:nvSpPr>
        <p:spPr>
          <a:xfrm>
            <a:off x="4170637" y="184351"/>
            <a:ext cx="3842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E" sz="2800" dirty="0"/>
              <a:t>Summary of MSc Thesis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A7B53F-18EE-164E-8637-4C134D943815}"/>
              </a:ext>
            </a:extLst>
          </p:cNvPr>
          <p:cNvSpPr txBox="1"/>
          <p:nvPr/>
        </p:nvSpPr>
        <p:spPr>
          <a:xfrm>
            <a:off x="437459" y="1548115"/>
            <a:ext cx="9248471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KE" sz="2000" dirty="0">
              <a:latin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KE" sz="2000" dirty="0">
                <a:latin typeface="+mn-lt"/>
              </a:rPr>
              <a:t>Pre- and post-vaccine G1P[8] strains are </a:t>
            </a:r>
          </a:p>
          <a:p>
            <a:pPr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KE" sz="2000" dirty="0">
                <a:latin typeface="+mn-lt"/>
              </a:rPr>
              <a:t>- genotypically and immunologically similar</a:t>
            </a:r>
          </a:p>
          <a:p>
            <a:pPr lvl="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KE" sz="2000" dirty="0">
                <a:latin typeface="+mn-lt"/>
              </a:rPr>
              <a:t>- genetically diverse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KE" sz="2000" dirty="0">
              <a:latin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KE" sz="2000" dirty="0">
                <a:latin typeface="+mn-lt"/>
              </a:rPr>
              <a:t>Divergence between pre- and post-vaccine strains occur</a:t>
            </a:r>
            <a:r>
              <a:rPr lang="en-GB" sz="2000" dirty="0">
                <a:latin typeface="+mn-lt"/>
              </a:rPr>
              <a:t>r</a:t>
            </a:r>
            <a:r>
              <a:rPr lang="en-KE" sz="2000" dirty="0">
                <a:latin typeface="+mn-lt"/>
              </a:rPr>
              <a:t>ed before vaccine introduction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KE" sz="2000" dirty="0">
              <a:latin typeface="+mn-lt"/>
            </a:endParaRPr>
          </a:p>
          <a:p>
            <a:pPr marL="285750" indent="-285750"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KE" sz="2000" dirty="0">
                <a:latin typeface="+mn-lt"/>
              </a:rPr>
              <a:t>Long-term vaccine effect on G1P[8] strains require extended surveillance</a:t>
            </a:r>
          </a:p>
        </p:txBody>
      </p:sp>
    </p:spTree>
    <p:extLst>
      <p:ext uri="{BB962C8B-B14F-4D97-AF65-F5344CB8AC3E}">
        <p14:creationId xmlns:p14="http://schemas.microsoft.com/office/powerpoint/2010/main" val="1499542835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497</Words>
  <Application>Microsoft Macintosh PowerPoint</Application>
  <PresentationFormat>Widescreen</PresentationFormat>
  <Paragraphs>159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G1P[8] complete genome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Mwanga</dc:creator>
  <cp:lastModifiedBy>Mwanga, Mike Javan</cp:lastModifiedBy>
  <cp:revision>4</cp:revision>
  <dcterms:created xsi:type="dcterms:W3CDTF">2021-12-03T10:10:21Z</dcterms:created>
  <dcterms:modified xsi:type="dcterms:W3CDTF">2022-01-28T07:11:12Z</dcterms:modified>
</cp:coreProperties>
</file>

<file path=docProps/thumbnail.jpeg>
</file>